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60" r:id="rId4"/>
    <p:sldId id="262" r:id="rId5"/>
    <p:sldId id="263" r:id="rId6"/>
    <p:sldId id="264" r:id="rId7"/>
    <p:sldId id="265" r:id="rId8"/>
    <p:sldId id="266" r:id="rId9"/>
    <p:sldId id="267" r:id="rId10"/>
    <p:sldId id="2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67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1B17D4-68E7-4B65-9B0F-D40FC54D34E2}"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756334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B17D4-68E7-4B65-9B0F-D40FC54D34E2}"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169335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B17D4-68E7-4B65-9B0F-D40FC54D34E2}"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81036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1B17D4-68E7-4B65-9B0F-D40FC54D34E2}"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702692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1B17D4-68E7-4B65-9B0F-D40FC54D34E2}" type="datetimeFigureOut">
              <a:rPr lang="en-US" smtClean="0"/>
              <a:t>9/7/2015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4236262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1B17D4-68E7-4B65-9B0F-D40FC54D34E2}"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508198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1B17D4-68E7-4B65-9B0F-D40FC54D34E2}" type="datetimeFigureOut">
              <a:rPr lang="en-US" smtClean="0"/>
              <a:t>9/7/2015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18505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B17D4-68E7-4B65-9B0F-D40FC54D34E2}" type="datetimeFigureOut">
              <a:rPr lang="en-US" smtClean="0"/>
              <a:t>9/7/2015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4501636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1B17D4-68E7-4B65-9B0F-D40FC54D34E2}" type="datetimeFigureOut">
              <a:rPr lang="en-US" smtClean="0"/>
              <a:t>9/7/2015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96297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B17D4-68E7-4B65-9B0F-D40FC54D34E2}"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51174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1B17D4-68E7-4B65-9B0F-D40FC54D34E2}" type="datetimeFigureOut">
              <a:rPr lang="en-US" smtClean="0"/>
              <a:t>9/7/2015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775D8-7205-4AAB-B3A7-B092DB60B590}" type="slidenum">
              <a:rPr lang="en-US" smtClean="0"/>
              <a:t>‹#›</a:t>
            </a:fld>
            <a:endParaRPr lang="en-US"/>
          </a:p>
        </p:txBody>
      </p:sp>
    </p:spTree>
    <p:extLst>
      <p:ext uri="{BB962C8B-B14F-4D97-AF65-F5344CB8AC3E}">
        <p14:creationId xmlns:p14="http://schemas.microsoft.com/office/powerpoint/2010/main" val="3889339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1B17D4-68E7-4B65-9B0F-D40FC54D34E2}" type="datetimeFigureOut">
              <a:rPr lang="en-US" smtClean="0"/>
              <a:t>9/7/2015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8775D8-7205-4AAB-B3A7-B092DB60B590}" type="slidenum">
              <a:rPr lang="en-US" smtClean="0"/>
              <a:t>‹#›</a:t>
            </a:fld>
            <a:endParaRPr lang="en-US"/>
          </a:p>
        </p:txBody>
      </p:sp>
    </p:spTree>
    <p:extLst>
      <p:ext uri="{BB962C8B-B14F-4D97-AF65-F5344CB8AC3E}">
        <p14:creationId xmlns:p14="http://schemas.microsoft.com/office/powerpoint/2010/main" val="282527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3900" y="228600"/>
            <a:ext cx="7848600" cy="2133600"/>
          </a:xfrm>
        </p:spPr>
        <p:txBody>
          <a:bodyPr>
            <a:normAutofit fontScale="90000"/>
          </a:bodyPr>
          <a:lstStyle/>
          <a:p>
            <a:r>
              <a:rPr lang="en-US" sz="1300" dirty="0"/>
              <a:t>Project Name:  The Wave House	Location:  South River, Maryland	Category:  Residence</a:t>
            </a:r>
            <a:br>
              <a:rPr lang="en-US" sz="1300" dirty="0"/>
            </a:br>
            <a:r>
              <a:rPr lang="en-US" sz="1300" dirty="0" smtClean="0"/>
              <a:t>Description</a:t>
            </a:r>
            <a:r>
              <a:rPr lang="en-US" sz="1300" dirty="0"/>
              <a:t>:  </a:t>
            </a:r>
            <a:r>
              <a:rPr lang="en-US" sz="1200" dirty="0"/>
              <a:t>The owners of this waterfront residence requested a home which would open to the sweeping views of the South River, creating a mural of the </a:t>
            </a:r>
            <a:r>
              <a:rPr lang="en-US" sz="1200" dirty="0" smtClean="0"/>
              <a:t>water, </a:t>
            </a:r>
            <a:r>
              <a:rPr lang="en-US" sz="1200" dirty="0"/>
              <a:t>visible from all rooms.  Audiophiles, their second request was to create a living area acoustically appropriate for listening to and playing classical music.  As a result, the massing of the main living area was shaped as an amphitheater with a sloped shed roof gesturing upward towards the sky, a living area lowered a few steps and a flared floor plan which widens from the Living Room to the Dining Room and again at the Kitchen.  Two-story columns break-free from the window wall to allow non-structural corners with butt-glazed windows and a continuous wrap around deck for more openness towards the view.  Inspired by the serpentine form of sound and shoreline waves, curves were woven into the structure as a melody unifies a composition.  The deep overhang on the south side was carved into a piano curve and cantilevered for added sun-shading.  In the Entry, a free-standing single-width serpentine glass block wall, stabilized by the inherent shape of a wave, veils the view of the kitchen while letting in daylight and the reflection of the water beyond.  A wrap-around deck on the waterside extends the living space to the outdoors.  A portion of the deck was turned into a bridge, connecting the living room deck to the master bedroom deck, to allow daylight into the bedrooms on the lower level. The smooth skin of the exterior was achieved without using wood by routing composite boards, made by Boral, into vertical lap siding.</a:t>
            </a:r>
          </a:p>
        </p:txBody>
      </p:sp>
      <p:sp>
        <p:nvSpPr>
          <p:cNvPr id="3" name="Subtitle 2"/>
          <p:cNvSpPr>
            <a:spLocks noGrp="1"/>
          </p:cNvSpPr>
          <p:nvPr>
            <p:ph type="subTitle" idx="1"/>
          </p:nvPr>
        </p:nvSpPr>
        <p:spPr/>
        <p:txBody>
          <a:bodyPr/>
          <a:lstStyle/>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2558604"/>
            <a:ext cx="6400800" cy="4288510"/>
          </a:xfrm>
          <a:prstGeom prst="rect">
            <a:avLst/>
          </a:prstGeom>
        </p:spPr>
      </p:pic>
    </p:spTree>
    <p:extLst>
      <p:ext uri="{BB962C8B-B14F-4D97-AF65-F5344CB8AC3E}">
        <p14:creationId xmlns:p14="http://schemas.microsoft.com/office/powerpoint/2010/main" val="266593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0" y="6400800"/>
            <a:ext cx="1828800" cy="381000"/>
          </a:xfrm>
        </p:spPr>
        <p:txBody>
          <a:bodyPr>
            <a:normAutofit fontScale="90000"/>
          </a:bodyPr>
          <a:lstStyle/>
          <a:p>
            <a:r>
              <a:rPr lang="en-US" dirty="0" smtClean="0"/>
              <a:t>Master Bedroom</a:t>
            </a:r>
            <a:endParaRPr lang="en-US"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533400" y="565709"/>
            <a:ext cx="8134880" cy="5426942"/>
          </a:xfrm>
        </p:spPr>
      </p:pic>
    </p:spTree>
    <p:extLst>
      <p:ext uri="{BB962C8B-B14F-4D97-AF65-F5344CB8AC3E}">
        <p14:creationId xmlns:p14="http://schemas.microsoft.com/office/powerpoint/2010/main" val="1754451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0"/>
            <a:ext cx="8572500" cy="6858000"/>
          </a:xfrm>
          <a:prstGeom prst="rect">
            <a:avLst/>
          </a:prstGeom>
        </p:spPr>
      </p:pic>
    </p:spTree>
    <p:extLst>
      <p:ext uri="{BB962C8B-B14F-4D97-AF65-F5344CB8AC3E}">
        <p14:creationId xmlns:p14="http://schemas.microsoft.com/office/powerpoint/2010/main" val="220310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6451270"/>
            <a:ext cx="2971800" cy="381000"/>
          </a:xfrm>
        </p:spPr>
        <p:txBody>
          <a:bodyPr>
            <a:normAutofit fontScale="90000"/>
          </a:bodyPr>
          <a:lstStyle/>
          <a:p>
            <a:r>
              <a:rPr lang="en-US" dirty="0" smtClean="0"/>
              <a:t>South &amp; Waterside Elevation</a:t>
            </a:r>
            <a:endParaRPr lang="en-US" dirty="0"/>
          </a:p>
        </p:txBody>
      </p:sp>
      <p:pic>
        <p:nvPicPr>
          <p:cNvPr id="9" name="Picture Placeholder 8"/>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4387" r="4387"/>
          <a:stretch>
            <a:fillRect/>
          </a:stretch>
        </p:blipFill>
        <p:spPr>
          <a:xfrm>
            <a:off x="457200" y="304800"/>
            <a:ext cx="8138054" cy="6103540"/>
          </a:xfrm>
        </p:spPr>
      </p:pic>
    </p:spTree>
    <p:extLst>
      <p:ext uri="{BB962C8B-B14F-4D97-AF65-F5344CB8AC3E}">
        <p14:creationId xmlns:p14="http://schemas.microsoft.com/office/powerpoint/2010/main" val="2161959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6200" y="6324600"/>
            <a:ext cx="1828800" cy="304800"/>
          </a:xfrm>
        </p:spPr>
        <p:txBody>
          <a:bodyPr>
            <a:normAutofit fontScale="90000"/>
          </a:bodyPr>
          <a:lstStyle/>
          <a:p>
            <a:r>
              <a:rPr lang="en-US" dirty="0" smtClean="0"/>
              <a:t>Entry Courtyard</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07" r="5507"/>
          <a:stretch>
            <a:fillRect/>
          </a:stretch>
        </p:blipFill>
        <p:spPr>
          <a:xfrm>
            <a:off x="685800" y="228600"/>
            <a:ext cx="7924800" cy="5943600"/>
          </a:xfrm>
        </p:spPr>
      </p:pic>
    </p:spTree>
    <p:extLst>
      <p:ext uri="{BB962C8B-B14F-4D97-AF65-F5344CB8AC3E}">
        <p14:creationId xmlns:p14="http://schemas.microsoft.com/office/powerpoint/2010/main" val="55294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2400" y="6248400"/>
            <a:ext cx="1295400" cy="381000"/>
          </a:xfrm>
        </p:spPr>
        <p:txBody>
          <a:bodyPr>
            <a:normAutofit fontScale="90000"/>
          </a:bodyPr>
          <a:lstStyle/>
          <a:p>
            <a:r>
              <a:rPr lang="en-US" dirty="0" smtClean="0"/>
              <a:t>Entry Detail</a:t>
            </a:r>
            <a:endParaRPr lang="en-US" dirty="0"/>
          </a:p>
        </p:txBody>
      </p:sp>
      <p:pic>
        <p:nvPicPr>
          <p:cNvPr id="4" name="Picture Placeholder 3"/>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07" r="5507"/>
          <a:stretch>
            <a:fillRect/>
          </a:stretch>
        </p:blipFill>
        <p:spPr>
          <a:xfrm>
            <a:off x="762000" y="304800"/>
            <a:ext cx="7772400" cy="5829300"/>
          </a:xfrm>
        </p:spPr>
      </p:pic>
    </p:spTree>
    <p:extLst>
      <p:ext uri="{BB962C8B-B14F-4D97-AF65-F5344CB8AC3E}">
        <p14:creationId xmlns:p14="http://schemas.microsoft.com/office/powerpoint/2010/main" val="41246642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6248400"/>
            <a:ext cx="685800" cy="381000"/>
          </a:xfrm>
        </p:spPr>
        <p:txBody>
          <a:bodyPr>
            <a:normAutofit fontScale="90000"/>
          </a:bodyPr>
          <a:lstStyle/>
          <a:p>
            <a:r>
              <a:rPr lang="en-US" dirty="0" smtClean="0"/>
              <a:t>Entry </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531" r="5531"/>
          <a:stretch>
            <a:fillRect/>
          </a:stretch>
        </p:blipFill>
        <p:spPr>
          <a:xfrm>
            <a:off x="685800" y="381000"/>
            <a:ext cx="7728479" cy="5796359"/>
          </a:xfrm>
        </p:spPr>
      </p:pic>
    </p:spTree>
    <p:extLst>
      <p:ext uri="{BB962C8B-B14F-4D97-AF65-F5344CB8AC3E}">
        <p14:creationId xmlns:p14="http://schemas.microsoft.com/office/powerpoint/2010/main" val="158164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6600" y="6400800"/>
            <a:ext cx="2286000" cy="352301"/>
          </a:xfrm>
        </p:spPr>
        <p:txBody>
          <a:bodyPr>
            <a:normAutofit fontScale="90000"/>
          </a:bodyPr>
          <a:lstStyle/>
          <a:p>
            <a:r>
              <a:rPr lang="en-US" dirty="0" smtClean="0"/>
              <a:t>Living &amp; Dining Room</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5789" r="5789"/>
          <a:stretch>
            <a:fillRect/>
          </a:stretch>
        </p:blipFill>
        <p:spPr>
          <a:xfrm>
            <a:off x="609599" y="152400"/>
            <a:ext cx="8128001" cy="6096000"/>
          </a:xfrm>
        </p:spPr>
      </p:pic>
    </p:spTree>
    <p:extLst>
      <p:ext uri="{BB962C8B-B14F-4D97-AF65-F5344CB8AC3E}">
        <p14:creationId xmlns:p14="http://schemas.microsoft.com/office/powerpoint/2010/main" val="2698747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6458197"/>
            <a:ext cx="1981200" cy="381000"/>
          </a:xfrm>
        </p:spPr>
        <p:txBody>
          <a:bodyPr>
            <a:normAutofit fontScale="90000"/>
          </a:bodyPr>
          <a:lstStyle/>
          <a:p>
            <a:r>
              <a:rPr lang="en-US" dirty="0" smtClean="0"/>
              <a:t>South </a:t>
            </a:r>
            <a:r>
              <a:rPr lang="en-US" dirty="0" smtClean="0"/>
              <a:t>Deck</a:t>
            </a:r>
            <a:endParaRPr lang="en-US" dirty="0"/>
          </a:p>
        </p:txBody>
      </p:sp>
      <p:pic>
        <p:nvPicPr>
          <p:cNvPr id="8" name="Picture Placeholder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671" r="671"/>
          <a:stretch>
            <a:fillRect/>
          </a:stretch>
        </p:blipFill>
        <p:spPr>
          <a:xfrm>
            <a:off x="1981200" y="228600"/>
            <a:ext cx="5602288" cy="6248400"/>
          </a:xfrm>
        </p:spPr>
      </p:pic>
    </p:spTree>
    <p:extLst>
      <p:ext uri="{BB962C8B-B14F-4D97-AF65-F5344CB8AC3E}">
        <p14:creationId xmlns:p14="http://schemas.microsoft.com/office/powerpoint/2010/main" val="497929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6248400"/>
            <a:ext cx="914400" cy="381000"/>
          </a:xfrm>
        </p:spPr>
        <p:txBody>
          <a:bodyPr>
            <a:normAutofit fontScale="90000"/>
          </a:bodyPr>
          <a:lstStyle/>
          <a:p>
            <a:r>
              <a:rPr lang="en-US" dirty="0" smtClean="0"/>
              <a:t>Kitchen</a:t>
            </a:r>
            <a:endParaRPr lang="en-US" dirty="0"/>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609600" y="632669"/>
            <a:ext cx="7920567" cy="5284686"/>
          </a:xfrm>
        </p:spPr>
      </p:pic>
    </p:spTree>
    <p:extLst>
      <p:ext uri="{BB962C8B-B14F-4D97-AF65-F5344CB8AC3E}">
        <p14:creationId xmlns:p14="http://schemas.microsoft.com/office/powerpoint/2010/main" val="3829382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TotalTime>
  <Words>24</Words>
  <Application>Microsoft Office PowerPoint</Application>
  <PresentationFormat>On-screen Show (4:3)</PresentationFormat>
  <Paragraphs>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Project Name:  The Wave House Location:  South River, Maryland Category:  Residence Description:  The owners of this waterfront residence requested a home which would open to the sweeping views of the South River, creating a mural of the water, visible from all rooms.  Audiophiles, their second request was to create a living area acoustically appropriate for listening to and playing classical music.  As a result, the massing of the main living area was shaped as an amphitheater with a sloped shed roof gesturing upward towards the sky, a living area lowered a few steps and a flared floor plan which widens from the Living Room to the Dining Room and again at the Kitchen.  Two-story columns break-free from the window wall to allow non-structural corners with butt-glazed windows and a continuous wrap around deck for more openness towards the view.  Inspired by the serpentine form of sound and shoreline waves, curves were woven into the structure as a melody unifies a composition.  The deep overhang on the south side was carved into a piano curve and cantilevered for added sun-shading.  In the Entry, a free-standing single-width serpentine glass block wall, stabilized by the inherent shape of a wave, veils the view of the kitchen while letting in daylight and the reflection of the water beyond.  A wrap-around deck on the waterside extends the living space to the outdoors.  A portion of the deck was turned into a bridge, connecting the living room deck to the master bedroom deck, to allow daylight into the bedrooms on the lower level. The smooth skin of the exterior was achieved without using wood by routing composite boards, made by Boral, into vertical lap siding.</vt:lpstr>
      <vt:lpstr>PowerPoint Presentation</vt:lpstr>
      <vt:lpstr>South &amp; Waterside Elevation</vt:lpstr>
      <vt:lpstr>Entry Courtyard</vt:lpstr>
      <vt:lpstr>Entry Detail</vt:lpstr>
      <vt:lpstr>Entry </vt:lpstr>
      <vt:lpstr>Living &amp; Dining Room</vt:lpstr>
      <vt:lpstr>South Deck</vt:lpstr>
      <vt:lpstr>Kitchen</vt:lpstr>
      <vt:lpstr>Master Bedroom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Name:  The Wave House Location:  South River, Maryland Category:  Residence Description:  The owners of this waterfront residence wanted a home which opened to the sweeping views of the South River, creating a mural of the water visible from all rooms.  As audiophiles, their second request was  to create a living area acoustically appropriate for listening to and playing music.  As a result, the massing of the home was shaped as an amphitheater with a sloped shed roof gesturing upward towards the sky, and a flared floor plan which widens from the Living Room to the Dining Room and again at the Kitchen.  Two-story columns break-free from the window wall to allow non-structural corners with butt-glazed windows for more openness.  Inspired by the forms of sound and shoreline waves, the overhang on the south side, cantilevered for added sun-shading, was carved into a piano curve.  In the Entry, a free-standing serpentine glass block wall, stabilized by the inherent shape of a wave, veils the view of the kitchen while letting in daylight and the reflection of the water beyond.  The seamless skin of the exterior was achieved without using wood by routing composite boards, made by Boral, into vertical siding.</dc:title>
  <dc:creator>Marta</dc:creator>
  <cp:lastModifiedBy>Marta Hansen</cp:lastModifiedBy>
  <cp:revision>13</cp:revision>
  <dcterms:created xsi:type="dcterms:W3CDTF">2014-06-24T13:11:41Z</dcterms:created>
  <dcterms:modified xsi:type="dcterms:W3CDTF">2015-09-07T14:39:30Z</dcterms:modified>
</cp:coreProperties>
</file>